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D0AA283-31B4-4F02-A150-FABBB64FA735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08DCE9-85F5-4784-A905-1BE6A56C5A21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	</a:t>
            </a:r>
            <a:br>
              <a:rPr lang="it-IT" dirty="0" smtClean="0"/>
            </a:br>
            <a:r>
              <a:rPr lang="it-IT" sz="2000" dirty="0" smtClean="0">
                <a:latin typeface="Bell MT" pitchFamily="18" charset="0"/>
              </a:rPr>
              <a:t>ISTITUTO COMPRENSIVO "MAMELI - MANZONI"</a:t>
            </a:r>
            <a:br>
              <a:rPr lang="it-IT" sz="2000" dirty="0" smtClean="0">
                <a:latin typeface="Bell MT" pitchFamily="18" charset="0"/>
              </a:rPr>
            </a:br>
            <a:r>
              <a:rPr lang="it-IT" sz="2000" dirty="0" smtClean="0">
                <a:latin typeface="Bell MT" pitchFamily="18" charset="0"/>
              </a:rPr>
              <a:t>87032 AMANTEA (CS)</a:t>
            </a:r>
            <a:br>
              <a:rPr lang="it-IT" sz="2000" dirty="0" smtClean="0">
                <a:latin typeface="Bell MT" pitchFamily="18" charset="0"/>
              </a:rPr>
            </a:br>
            <a:endParaRPr lang="it-IT" sz="2000" dirty="0">
              <a:latin typeface="Bell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 smtClean="0">
                <a:latin typeface="Bell MT" pitchFamily="18" charset="0"/>
              </a:rPr>
              <a:t>PROGETTO LEGALITA’ </a:t>
            </a:r>
          </a:p>
          <a:p>
            <a:pPr marL="0" indent="0" algn="ctr">
              <a:buNone/>
            </a:pPr>
            <a:r>
              <a:rPr lang="it-IT" dirty="0" smtClean="0">
                <a:latin typeface="Bell MT" pitchFamily="18" charset="0"/>
              </a:rPr>
              <a:t>A.S. 2017/2018</a:t>
            </a:r>
          </a:p>
          <a:p>
            <a:pPr marL="0" indent="0" algn="ctr">
              <a:buNone/>
            </a:pPr>
            <a:r>
              <a:rPr lang="it-IT" dirty="0" smtClean="0">
                <a:latin typeface="Bell MT" pitchFamily="18" charset="0"/>
              </a:rPr>
              <a:t>IL CONSIGLIO COMUNALE DEI RAGAZZI</a:t>
            </a:r>
          </a:p>
          <a:p>
            <a:pPr marL="0" indent="0" algn="ctr">
              <a:buNone/>
            </a:pPr>
            <a:endParaRPr lang="it-IT" dirty="0" smtClean="0">
              <a:latin typeface="Bell MT" pitchFamily="18" charset="0"/>
            </a:endParaRPr>
          </a:p>
          <a:p>
            <a:pPr marL="0" indent="0" algn="r">
              <a:buNone/>
            </a:pPr>
            <a:r>
              <a:rPr lang="it-IT" sz="2000" dirty="0" smtClean="0">
                <a:latin typeface="Bell MT" pitchFamily="18" charset="0"/>
              </a:rPr>
              <a:t>DOCENTE REFERENTE </a:t>
            </a:r>
          </a:p>
          <a:p>
            <a:pPr marL="0" indent="0" algn="r">
              <a:buNone/>
            </a:pPr>
            <a:r>
              <a:rPr lang="it-IT" sz="2000" dirty="0" smtClean="0">
                <a:latin typeface="Bell MT" pitchFamily="18" charset="0"/>
              </a:rPr>
              <a:t>PROF.SSA MONICA SABATINO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41" y="548680"/>
            <a:ext cx="871055" cy="87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936104" cy="8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9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it-IT" sz="1800" dirty="0" smtClean="0">
                <a:latin typeface="Bell MT" pitchFamily="18" charset="0"/>
              </a:rPr>
              <a:t>POICHE’ I CITTADINI NON POSSONO PARTECIPARE DIRETTAMENTE AL GOVERNO DEL COMUNE ELEGGONO DEI RAPPRESENTANTI</a:t>
            </a:r>
            <a:br>
              <a:rPr lang="it-IT" sz="1800" dirty="0" smtClean="0">
                <a:latin typeface="Bell MT" pitchFamily="18" charset="0"/>
              </a:rPr>
            </a:br>
            <a:r>
              <a:rPr lang="it-IT" sz="1800" dirty="0">
                <a:latin typeface="Bell MT" pitchFamily="18" charset="0"/>
              </a:rPr>
              <a:t/>
            </a:r>
            <a:br>
              <a:rPr lang="it-IT" sz="1800" dirty="0">
                <a:latin typeface="Bell MT" pitchFamily="18" charset="0"/>
              </a:rPr>
            </a:br>
            <a:r>
              <a:rPr lang="it-IT" sz="1800" dirty="0" smtClean="0">
                <a:latin typeface="Bell MT" pitchFamily="18" charset="0"/>
              </a:rPr>
              <a:t>IL SINDACO  E I CONSIGLIERI COMUNALI</a:t>
            </a:r>
            <a:endParaRPr lang="it-IT" sz="1800" dirty="0">
              <a:latin typeface="Bell MT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3" y="2420888"/>
            <a:ext cx="2950797" cy="252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19" y="2420888"/>
            <a:ext cx="3096344" cy="276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683568" y="148478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187624" y="1340768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3347864" y="1340768"/>
            <a:ext cx="21602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8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Bell MT" pitchFamily="18" charset="0"/>
              </a:rPr>
              <a:t>INSIEME FORMANO IL </a:t>
            </a:r>
            <a:r>
              <a:rPr lang="it-IT" sz="4000" dirty="0" smtClean="0">
                <a:solidFill>
                  <a:srgbClr val="FF0000"/>
                </a:solidFill>
                <a:latin typeface="Bell MT" pitchFamily="18" charset="0"/>
              </a:rPr>
              <a:t>CONSIGLIO COMUNALE</a:t>
            </a:r>
            <a:br>
              <a:rPr lang="it-IT" sz="4000" dirty="0" smtClean="0">
                <a:solidFill>
                  <a:srgbClr val="FF0000"/>
                </a:solidFill>
                <a:latin typeface="Bell MT" pitchFamily="18" charset="0"/>
              </a:rPr>
            </a:br>
            <a:r>
              <a:rPr lang="it-IT" sz="2400" dirty="0" smtClean="0">
                <a:latin typeface="Bell MT" pitchFamily="18" charset="0"/>
              </a:rPr>
              <a:t>L’ORGANO POLITICO-AMMINISTRATIVO PIU’ IMPORTANTE CHE RAPPRESENTA TUTTI E  STABILISCE GLI INDIRIZZI E I REGOLAMENTI AI QUALI TUTTI I CITTADINI DEVONO ATTENERSI</a:t>
            </a:r>
            <a:r>
              <a:rPr lang="it-IT" sz="4000" dirty="0" smtClean="0">
                <a:latin typeface="Bell MT" pitchFamily="18" charset="0"/>
              </a:rPr>
              <a:t/>
            </a:r>
            <a:br>
              <a:rPr lang="it-IT" sz="4000" dirty="0" smtClean="0">
                <a:latin typeface="Bell MT" pitchFamily="18" charset="0"/>
              </a:rPr>
            </a:br>
            <a:endParaRPr lang="it-IT" sz="4000" dirty="0">
              <a:latin typeface="Bell MT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8407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Bell MT" pitchFamily="18" charset="0"/>
              </a:rPr>
              <a:t>Il Consiglio </a:t>
            </a:r>
            <a:r>
              <a:rPr lang="it-IT" dirty="0">
                <a:solidFill>
                  <a:srgbClr val="FF0000"/>
                </a:solidFill>
                <a:latin typeface="Bell MT" pitchFamily="18" charset="0"/>
              </a:rPr>
              <a:t>C</a:t>
            </a:r>
            <a:r>
              <a:rPr lang="it-IT" dirty="0" smtClean="0">
                <a:solidFill>
                  <a:srgbClr val="FF0000"/>
                </a:solidFill>
                <a:latin typeface="Bell MT" pitchFamily="18" charset="0"/>
              </a:rPr>
              <a:t>omunale</a:t>
            </a:r>
            <a:endParaRPr lang="it-IT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63040" y="1700809"/>
            <a:ext cx="6196405" cy="2808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800" dirty="0" smtClean="0">
                <a:latin typeface="Bell MT" pitchFamily="18" charset="0"/>
              </a:rPr>
              <a:t>È COMPOSTO DAL SINDACO E DA 16 CONSIGLIERI ELETTI DIRETTAMENTE DAI CITTADINI ATTRAVERSO I VOTI DI PREFERENZA. 11 CONSIGLIERI APPARTENGONO ALLA LISTA CHE SOSTIENE IL CANDIDATO SINDACO CHE RISULTA ELETTO, 5 CONSIGLIERI RAPPRESENTANO LE LISTE DEI CANDIDATI SINDACO CHE HANNO PARTECIPATO ALLA COMPETIZIONE ELETTORALE MA NON HANNO VINTO. </a:t>
            </a:r>
            <a:endParaRPr lang="it-IT" sz="1800" dirty="0">
              <a:latin typeface="Bell MT" pitchFamily="18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Bell MT" pitchFamily="18" charset="0"/>
              </a:rPr>
              <a:t>IL SINDACO E I SUOI UNDICI CONSIGLIERI RAPPRESENTANO LA </a:t>
            </a:r>
            <a:r>
              <a:rPr lang="it-IT" sz="1800" dirty="0" smtClean="0">
                <a:solidFill>
                  <a:srgbClr val="FF0000"/>
                </a:solidFill>
                <a:latin typeface="Bell MT" pitchFamily="18" charset="0"/>
              </a:rPr>
              <a:t>MAGGIORANZA</a:t>
            </a:r>
          </a:p>
          <a:p>
            <a:pPr marL="0" indent="0">
              <a:buNone/>
            </a:pPr>
            <a:r>
              <a:rPr lang="it-IT" sz="1800" dirty="0" smtClean="0">
                <a:latin typeface="Bell MT" pitchFamily="18" charset="0"/>
              </a:rPr>
              <a:t>GLI ALTRI CINQUE CONSIGLIERI RAPPRESENTANO LA </a:t>
            </a:r>
            <a:r>
              <a:rPr lang="it-IT" sz="1800" dirty="0" smtClean="0">
                <a:solidFill>
                  <a:srgbClr val="FF0000"/>
                </a:solidFill>
                <a:latin typeface="Bell MT" pitchFamily="18" charset="0"/>
              </a:rPr>
              <a:t>MINORANZA</a:t>
            </a:r>
            <a:r>
              <a:rPr lang="it-IT" sz="1800" dirty="0" smtClean="0">
                <a:latin typeface="Bell MT" pitchFamily="18" charset="0"/>
              </a:rPr>
              <a:t> </a:t>
            </a:r>
            <a:endParaRPr lang="it-IT" sz="1800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39604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latin typeface="Bell MT" pitchFamily="18" charset="0"/>
              </a:rPr>
              <a:t>L’EDIFICIO QUI RAPPRESENTATO E’ IL MUNICIPIO,O COMUNE, DELLA CITTA’ DI AMANTEA TANTE VOLTE NE AVRAI SENTITO PARLARE E TANTISSIME VOLTE CI SARAI PASSATO VICINO, OGGI</a:t>
            </a:r>
            <a:br>
              <a:rPr lang="it-IT" sz="2000" dirty="0" smtClean="0">
                <a:latin typeface="Bell MT" pitchFamily="18" charset="0"/>
              </a:rPr>
            </a:br>
            <a:r>
              <a:rPr lang="it-IT" sz="2000" dirty="0" smtClean="0">
                <a:latin typeface="Bell MT" pitchFamily="18" charset="0"/>
              </a:rPr>
              <a:t>VEDIAMO INSIEME COME FUNZIONA E </a:t>
            </a:r>
            <a:br>
              <a:rPr lang="it-IT" sz="2000" dirty="0" smtClean="0">
                <a:latin typeface="Bell MT" pitchFamily="18" charset="0"/>
              </a:rPr>
            </a:br>
            <a:r>
              <a:rPr lang="it-IT" sz="2000" dirty="0" smtClean="0">
                <a:latin typeface="Bell MT" pitchFamily="18" charset="0"/>
              </a:rPr>
              <a:t>CHE RUOLO  HA NELLA TUA QUOTIDIANITA’</a:t>
            </a:r>
            <a:endParaRPr lang="it-IT" sz="2000" dirty="0">
              <a:latin typeface="Bell MT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53" y="2564905"/>
            <a:ext cx="568863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>
                <a:latin typeface="Bell MT" pitchFamily="18" charset="0"/>
              </a:rPr>
              <a:t>IL COMUNE E’ L’ENTE PIU’ VICINO A CIASCUNO DI NOI E GESTISCE I SERVIZI ESSENZIALI DELLA VITA CITTADINA ATTRAVERSO SPECIFICI UFFICI</a:t>
            </a:r>
            <a:endParaRPr lang="it-IT" sz="2400" dirty="0">
              <a:latin typeface="Bell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  <a:latin typeface="Bell MT" pitchFamily="18" charset="0"/>
              </a:rPr>
              <a:t>ANAGRAFE E STATO CIVILE</a:t>
            </a:r>
          </a:p>
          <a:p>
            <a:pPr marL="0" indent="0">
              <a:buNone/>
            </a:pPr>
            <a:r>
              <a:rPr lang="it-IT" dirty="0" smtClean="0">
                <a:latin typeface="Bell MT" pitchFamily="18" charset="0"/>
              </a:rPr>
              <a:t>DOVE VENGONO REGISTRATE </a:t>
            </a:r>
          </a:p>
          <a:p>
            <a:pPr marL="0" indent="0">
              <a:buNone/>
            </a:pPr>
            <a:r>
              <a:rPr lang="it-IT" dirty="0" smtClean="0">
                <a:latin typeface="Bell MT" pitchFamily="18" charset="0"/>
              </a:rPr>
              <a:t>LE NASCITE, I DECESSI, </a:t>
            </a:r>
          </a:p>
          <a:p>
            <a:pPr marL="0" indent="0">
              <a:buNone/>
            </a:pPr>
            <a:r>
              <a:rPr lang="it-IT" dirty="0" smtClean="0">
                <a:latin typeface="Bell MT" pitchFamily="18" charset="0"/>
              </a:rPr>
              <a:t>I MATRIMONI,I DIVORZI E </a:t>
            </a:r>
          </a:p>
          <a:p>
            <a:pPr marL="0" indent="0">
              <a:buNone/>
            </a:pPr>
            <a:r>
              <a:rPr lang="it-IT" dirty="0" smtClean="0">
                <a:latin typeface="Bell MT" pitchFamily="18" charset="0"/>
              </a:rPr>
              <a:t>LE VARIAZIONI DI RESIDENZA</a:t>
            </a:r>
          </a:p>
          <a:p>
            <a:pPr marL="0" indent="0">
              <a:buNone/>
            </a:pPr>
            <a:r>
              <a:rPr lang="it-IT" dirty="0" smtClean="0">
                <a:latin typeface="Bell MT" pitchFamily="18" charset="0"/>
              </a:rPr>
              <a:t> DI TUTTI I CITTADINI</a:t>
            </a:r>
          </a:p>
          <a:p>
            <a:pPr marL="0" indent="0">
              <a:buNone/>
            </a:pPr>
            <a:r>
              <a:rPr lang="it-IT" dirty="0" smtClean="0">
                <a:latin typeface="Bell MT" pitchFamily="18" charset="0"/>
              </a:rPr>
              <a:t> DI AMANTEA E </a:t>
            </a:r>
          </a:p>
          <a:p>
            <a:pPr marL="0" indent="0">
              <a:buNone/>
            </a:pPr>
            <a:r>
              <a:rPr lang="it-IT" dirty="0" smtClean="0">
                <a:latin typeface="Bell MT" pitchFamily="18" charset="0"/>
              </a:rPr>
              <a:t>CAMPORA SAN GIOVANNI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66429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899592" y="274638"/>
            <a:ext cx="7344816" cy="2794322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Bell MT" pitchFamily="18" charset="0"/>
              </a:rPr>
              <a:t>  </a:t>
            </a:r>
            <a:br>
              <a:rPr lang="it-IT" sz="2400" dirty="0" smtClean="0">
                <a:solidFill>
                  <a:srgbClr val="FF0000"/>
                </a:solidFill>
                <a:latin typeface="Bell MT" pitchFamily="18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Bell MT" pitchFamily="18" charset="0"/>
              </a:rPr>
              <a:t>ELETTORALE</a:t>
            </a:r>
            <a:br>
              <a:rPr lang="it-IT" sz="2000" dirty="0" smtClean="0">
                <a:solidFill>
                  <a:srgbClr val="FF0000"/>
                </a:solidFill>
                <a:latin typeface="Bell MT" pitchFamily="18" charset="0"/>
              </a:rPr>
            </a:br>
            <a:r>
              <a:rPr lang="it-IT" sz="2000" smtClean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it-IT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  <a:t>DOVE 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  <a:t>VENGONO CONTINUAMENTE AGGIORNATE LE LISTE DI TUTTI          I CITTADINI CHE HANNO I REQUISITI PER ESERCITARE IL  DIRITTO </a:t>
            </a:r>
            <a:b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  <a:t>DI VOTO. QUEST’UFFICIO INOLTRE SI OCCUPA DEL COORDINAMENTO </a:t>
            </a:r>
            <a:b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  <a:t>DEGLI ALTRI UFFICI COMUNALI  IN OCCASIONE DI OGNI CONSULTAZIONE ELETTORALE CHE VEDE COINVOLTI I CITTADINI DI AMANTEA E CAMPORA SAN GIOVANNI</a:t>
            </a: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Bell M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068960"/>
            <a:ext cx="6408712" cy="306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  <a:latin typeface="Bell MT" pitchFamily="18" charset="0"/>
              </a:rPr>
              <a:t>UFFICIO TECNICO- MANUTENTIVO</a:t>
            </a:r>
            <a:r>
              <a:rPr lang="it-IT" sz="2000" dirty="0" smtClean="0">
                <a:latin typeface="Bell MT" pitchFamily="18" charset="0"/>
              </a:rPr>
              <a:t>, CHE SI OCCUPA DEL </a:t>
            </a:r>
            <a:r>
              <a:rPr lang="it-IT" sz="2000" dirty="0" smtClean="0">
                <a:solidFill>
                  <a:srgbClr val="FF0000"/>
                </a:solidFill>
                <a:latin typeface="Bell MT" pitchFamily="18" charset="0"/>
              </a:rPr>
              <a:t>SETTORE URBANISTICO</a:t>
            </a:r>
            <a:r>
              <a:rPr lang="it-IT" sz="2000" dirty="0" smtClean="0">
                <a:latin typeface="Bell MT" pitchFamily="18" charset="0"/>
              </a:rPr>
              <a:t> E DEL </a:t>
            </a:r>
            <a:r>
              <a:rPr lang="it-IT" sz="2000" dirty="0" smtClean="0">
                <a:solidFill>
                  <a:srgbClr val="FF0000"/>
                </a:solidFill>
                <a:latin typeface="Bell MT" pitchFamily="18" charset="0"/>
              </a:rPr>
              <a:t>SETTORE LAVORI PUBBLICI</a:t>
            </a:r>
            <a:endParaRPr lang="it-IT" sz="2000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1600" dirty="0" smtClean="0">
                <a:latin typeface="Bell MT" pitchFamily="18" charset="0"/>
              </a:rPr>
              <a:t>IL SETTORE URBANISTICO CURA L’ORGANIZZAZIONE DELLA CITTA’  CONCEDENDO IL PERMESSO  DI COSTRUIRE  LE CASE E I PALAZZI A DETERMINATE CONDIZIONI E REGOLE</a:t>
            </a:r>
            <a:endParaRPr lang="it-IT" sz="1600" dirty="0">
              <a:latin typeface="Bell MT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it-IT" sz="1400" dirty="0" smtClean="0">
                <a:latin typeface="Bell MT" pitchFamily="18" charset="0"/>
              </a:rPr>
              <a:t>IL SETTORE LAVORI PUBBLICI SI OCCUPA DELLA PROGETTAZIONE E DELLA COSTRUZIONE DI TUTTE LE OPERE DI INTERESSE PUBBLICO COME SCUOLE, PIAZZE,STRADE,PONTI E PARCHI. SI PREOCCUPA INOLTRE DELLA MANUTENZIONE DI TUTTE LE OPERE PUBBLICHE ESISTENTI .</a:t>
            </a:r>
            <a:endParaRPr lang="it-IT" sz="1400" dirty="0">
              <a:latin typeface="Bell M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1"/>
            <a:ext cx="28803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9"/>
            <a:ext cx="2628900" cy="151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1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l"/>
            <a:r>
              <a:rPr lang="it-IT" sz="1800" dirty="0" smtClean="0">
                <a:solidFill>
                  <a:srgbClr val="FF0000"/>
                </a:solidFill>
                <a:latin typeface="Bell MT" pitchFamily="18" charset="0"/>
              </a:rPr>
              <a:t>    UFFICIO SERVIZI SOCIALI</a:t>
            </a:r>
            <a:r>
              <a:rPr lang="it-IT" sz="1800" dirty="0" smtClean="0">
                <a:latin typeface="Bell MT" pitchFamily="18" charset="0"/>
              </a:rPr>
              <a:t/>
            </a:r>
            <a:br>
              <a:rPr lang="it-IT" sz="1800" dirty="0" smtClean="0">
                <a:latin typeface="Bell MT" pitchFamily="18" charset="0"/>
              </a:rPr>
            </a:br>
            <a:r>
              <a:rPr lang="it-IT" sz="1800" dirty="0" smtClean="0">
                <a:latin typeface="Bell MT" pitchFamily="18" charset="0"/>
              </a:rPr>
              <a:t>     SI OCCUPA  DI TUTTI I CITTADINI CHE HANNO DIFFICOLTA’                   	ECONOMICHE O FAMILIARI FORNENDO ED  </a:t>
            </a:r>
            <a:br>
              <a:rPr lang="it-IT" sz="1800" dirty="0" smtClean="0">
                <a:latin typeface="Bell MT" pitchFamily="18" charset="0"/>
              </a:rPr>
            </a:br>
            <a:r>
              <a:rPr lang="it-IT" sz="1800" dirty="0" smtClean="0">
                <a:latin typeface="Bell MT" pitchFamily="18" charset="0"/>
              </a:rPr>
              <a:t>	    ORGANIZZANDO SERVIZI DI ASSISTENZA E DI SOSTEGNO. </a:t>
            </a:r>
            <a:endParaRPr lang="it-IT" sz="1800" dirty="0">
              <a:latin typeface="Bell MT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7606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87208" cy="1800200"/>
          </a:xfrm>
        </p:spPr>
        <p:txBody>
          <a:bodyPr>
            <a:normAutofit fontScale="90000"/>
          </a:bodyPr>
          <a:lstStyle/>
          <a:p>
            <a:pPr algn="l"/>
            <a:r>
              <a:rPr lang="it-IT" sz="1800" dirty="0" smtClean="0">
                <a:solidFill>
                  <a:srgbClr val="FF0000"/>
                </a:solidFill>
                <a:latin typeface="Bell MT" pitchFamily="18" charset="0"/>
              </a:rPr>
              <a:t> </a:t>
            </a:r>
            <a:br>
              <a:rPr lang="it-IT" sz="1800" dirty="0" smtClean="0">
                <a:solidFill>
                  <a:srgbClr val="FF0000"/>
                </a:solidFill>
                <a:latin typeface="Bell MT" pitchFamily="18" charset="0"/>
              </a:rPr>
            </a:br>
            <a:r>
              <a:rPr lang="it-IT" sz="1800" dirty="0">
                <a:solidFill>
                  <a:srgbClr val="FF0000"/>
                </a:solidFill>
                <a:latin typeface="Bell MT" pitchFamily="18" charset="0"/>
              </a:rPr>
              <a:t/>
            </a:r>
            <a:br>
              <a:rPr lang="it-IT" sz="1800" dirty="0">
                <a:solidFill>
                  <a:srgbClr val="FF0000"/>
                </a:solidFill>
                <a:latin typeface="Bell MT" pitchFamily="18" charset="0"/>
              </a:rPr>
            </a:br>
            <a:r>
              <a:rPr lang="it-IT" sz="1800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it-IT" sz="1800" dirty="0" smtClean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Bell MT" pitchFamily="18" charset="0"/>
              </a:rPr>
              <a:t>PUBBLICA ISTRUZIONE</a:t>
            </a:r>
            <a:br>
              <a:rPr lang="it-IT" sz="2000" dirty="0" smtClean="0">
                <a:solidFill>
                  <a:srgbClr val="FF0000"/>
                </a:solidFill>
                <a:latin typeface="Bell MT" pitchFamily="18" charset="0"/>
              </a:rPr>
            </a:br>
            <a:r>
              <a:rPr lang="it-IT" sz="2000" dirty="0" smtClean="0">
                <a:latin typeface="Bell MT" pitchFamily="18" charset="0"/>
              </a:rPr>
              <a:t>SI OCCUPA DI TUTTI I SERVIZI NECESSARI AL  FUNZIONAMENTO       DELLA       SCUOLA E SI PREOCCUPA DI GARANTIRE IL DIRITTO ALL’ISTRUZIONE AD OGNI RAGAZZO DI AMANTEA E </a:t>
            </a:r>
            <a:br>
              <a:rPr lang="it-IT" sz="2000" dirty="0" smtClean="0">
                <a:latin typeface="Bell MT" pitchFamily="18" charset="0"/>
              </a:rPr>
            </a:br>
            <a:r>
              <a:rPr lang="it-IT" sz="2000" dirty="0" smtClean="0">
                <a:latin typeface="Bell MT" pitchFamily="18" charset="0"/>
              </a:rPr>
              <a:t>CAMPORA SAN GIOVANNI.</a:t>
            </a:r>
            <a:br>
              <a:rPr lang="it-IT" sz="2000" dirty="0" smtClean="0">
                <a:latin typeface="Bell MT" pitchFamily="18" charset="0"/>
              </a:rPr>
            </a:br>
            <a:r>
              <a:rPr lang="it-IT" sz="2000" dirty="0" smtClean="0">
                <a:latin typeface="Bell MT" pitchFamily="18" charset="0"/>
              </a:rPr>
              <a:t>ATTRAVERSO QUESTO  UFFICIO IL COMUNE FORNISCE IL TRASPORTO CON GLI SCUOLABUS, IL SERVIZIO MENSA, L’INTEGRAZIONE SCOLASTICA E LE BORSE DI STUDIO.</a:t>
            </a:r>
            <a:endParaRPr lang="it-IT" sz="2000" dirty="0">
              <a:latin typeface="Bell M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832648" cy="311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FF0000"/>
                </a:solidFill>
                <a:latin typeface="Bell MT" pitchFamily="18" charset="0"/>
              </a:rPr>
              <a:t>POLIZIA MUNICIPALE</a:t>
            </a:r>
            <a:br>
              <a:rPr lang="it-IT" sz="1800" dirty="0" smtClean="0">
                <a:solidFill>
                  <a:srgbClr val="FF0000"/>
                </a:solidFill>
                <a:latin typeface="Bell MT" pitchFamily="18" charset="0"/>
              </a:rPr>
            </a:br>
            <a:r>
              <a:rPr lang="it-IT" sz="1800" dirty="0" smtClean="0">
                <a:latin typeface="Bell MT" pitchFamily="18" charset="0"/>
              </a:rPr>
              <a:t>E’ LA FORZA DI POLIZIA DELLA CITTA’, SI OCCUPA DELLA VIABILITA’, DEL MANTENIMENTO DELL’ORDINE E DEL RISPETTO DELLE LEGGI E DELLE REGOLE IN CITTA’</a:t>
            </a:r>
            <a:endParaRPr lang="it-IT" sz="1800" dirty="0">
              <a:latin typeface="Bell MT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77464"/>
            <a:ext cx="6048672" cy="365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8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Bell MT" pitchFamily="18" charset="0"/>
              </a:rPr>
              <a:t>MA CHI PRENDE LE DECISIONI E FORNISCE LE DIRETTIVE A TUTTI QUESTI SETTORI?</a:t>
            </a:r>
            <a:br>
              <a:rPr lang="it-IT" sz="3600" dirty="0" smtClean="0">
                <a:solidFill>
                  <a:srgbClr val="FF0000"/>
                </a:solidFill>
                <a:latin typeface="Bell MT" pitchFamily="18" charset="0"/>
              </a:rPr>
            </a:br>
            <a:endParaRPr lang="it-IT" sz="3600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134</TotalTime>
  <Words>289</Words>
  <Application>Microsoft Office PowerPoint</Application>
  <PresentationFormat>Presentazione su schermo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Puntina da disegno</vt:lpstr>
      <vt:lpstr>  ISTITUTO COMPRENSIVO "MAMELI - MANZONI" 87032 AMANTEA (CS) </vt:lpstr>
      <vt:lpstr>L’EDIFICIO QUI RAPPRESENTATO E’ IL MUNICIPIO,O COMUNE, DELLA CITTA’ DI AMANTEA TANTE VOLTE NE AVRAI SENTITO PARLARE E TANTISSIME VOLTE CI SARAI PASSATO VICINO, OGGI VEDIAMO INSIEME COME FUNZIONA E  CHE RUOLO  HA NELLA TUA QUOTIDIANITA’</vt:lpstr>
      <vt:lpstr>IL COMUNE E’ L’ENTE PIU’ VICINO A CIASCUNO DI NOI E GESTISCE I SERVIZI ESSENZIALI DELLA VITA CITTADINA ATTRAVERSO SPECIFICI UFFICI</vt:lpstr>
      <vt:lpstr>    ELETTORALE  DOVE VENGONO CONTINUAMENTE AGGIORNATE LE LISTE DI TUTTI          I CITTADINI CHE HANNO I REQUISITI PER ESERCITARE IL  DIRITTO  DI VOTO. QUEST’UFFICIO INOLTRE SI OCCUPA DEL COORDINAMENTO  DEGLI ALTRI UFFICI COMUNALI  IN OCCASIONE DI OGNI CONSULTAZIONE ELETTORALE CHE VEDE COINVOLTI I CITTADINI DI AMANTEA E CAMPORA SAN GIOVANNI</vt:lpstr>
      <vt:lpstr>UFFICIO TECNICO- MANUTENTIVO, CHE SI OCCUPA DEL SETTORE URBANISTICO E DEL SETTORE LAVORI PUBBLICI</vt:lpstr>
      <vt:lpstr>    UFFICIO SERVIZI SOCIALI      SI OCCUPA  DI TUTTI I CITTADINI CHE HANNO DIFFICOLTA’                    ECONOMICHE O FAMILIARI FORNENDO ED        ORGANIZZANDO SERVIZI DI ASSISTENZA E DI SOSTEGNO. </vt:lpstr>
      <vt:lpstr>     PUBBLICA ISTRUZIONE SI OCCUPA DI TUTTI I SERVIZI NECESSARI AL  FUNZIONAMENTO       DELLA       SCUOLA E SI PREOCCUPA DI GARANTIRE IL DIRITTO ALL’ISTRUZIONE AD OGNI RAGAZZO DI AMANTEA E  CAMPORA SAN GIOVANNI. ATTRAVERSO QUESTO  UFFICIO IL COMUNE FORNISCE IL TRASPORTO CON GLI SCUOLABUS, IL SERVIZIO MENSA, L’INTEGRAZIONE SCOLASTICA E LE BORSE DI STUDIO.</vt:lpstr>
      <vt:lpstr>POLIZIA MUNICIPALE E’ LA FORZA DI POLIZIA DELLA CITTA’, SI OCCUPA DELLA VIABILITA’, DEL MANTENIMENTO DELL’ORDINE E DEL RISPETTO DELLE LEGGI E DELLE REGOLE IN CITTA’</vt:lpstr>
      <vt:lpstr>MA CHI PRENDE LE DECISIONI E FORNISCE LE DIRETTIVE A TUTTI QUESTI SETTORI? </vt:lpstr>
      <vt:lpstr>POICHE’ I CITTADINI NON POSSONO PARTECIPARE DIRETTAMENTE AL GOVERNO DEL COMUNE ELEGGONO DEI RAPPRESENTANTI  IL SINDACO  E I CONSIGLIERI COMUNALI</vt:lpstr>
      <vt:lpstr>INSIEME FORMANO IL CONSIGLIO COMUNALE L’ORGANO POLITICO-AMMINISTRATIVO PIU’ IMPORTANTE CHE RAPPRESENTA TUTTI E  STABILISCE GLI INDIRIZZI E I REGOLAMENTI AI QUALI TUTTI I CITTADINI DEVONO ATTENERSI </vt:lpstr>
      <vt:lpstr>Il Consiglio Comunale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L’EDIFICIO QUI RAPPRESENTATO E’ IL MUNICIPIO,O COMUNE, DELLA CITTA’ DI AMANTEA TANTE VOLTE NE AVRAI SENTITO PARLARE E TANTISSIME VOLTE CI SARAI PASSATO VICINO, OGGI VEDIAMO INSIEME COME FUNZIONA E CHE RUOLO  HA NELLA TUA QUOTIDIANITA’</dc:title>
  <dc:creator>Monica</dc:creator>
  <cp:lastModifiedBy>angela tar</cp:lastModifiedBy>
  <cp:revision>15</cp:revision>
  <dcterms:created xsi:type="dcterms:W3CDTF">2017-11-20T14:27:22Z</dcterms:created>
  <dcterms:modified xsi:type="dcterms:W3CDTF">2018-02-24T14:12:34Z</dcterms:modified>
</cp:coreProperties>
</file>